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69" r:id="rId3"/>
    <p:sldId id="277" r:id="rId4"/>
    <p:sldId id="278" r:id="rId5"/>
    <p:sldId id="288" r:id="rId6"/>
    <p:sldId id="271" r:id="rId7"/>
    <p:sldId id="274" r:id="rId8"/>
    <p:sldId id="281" r:id="rId9"/>
    <p:sldId id="282" r:id="rId10"/>
    <p:sldId id="272" r:id="rId11"/>
    <p:sldId id="294" r:id="rId12"/>
    <p:sldId id="283" r:id="rId13"/>
    <p:sldId id="273" r:id="rId14"/>
    <p:sldId id="280" r:id="rId15"/>
    <p:sldId id="291" r:id="rId16"/>
    <p:sldId id="290" r:id="rId17"/>
    <p:sldId id="289" r:id="rId18"/>
    <p:sldId id="284" r:id="rId19"/>
    <p:sldId id="285" r:id="rId20"/>
    <p:sldId id="286" r:id="rId21"/>
    <p:sldId id="287" r:id="rId22"/>
    <p:sldId id="292" r:id="rId23"/>
    <p:sldId id="293" r:id="rId24"/>
    <p:sldId id="26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richman@2u.com" initials="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18" autoAdjust="0"/>
    <p:restoredTop sz="86549" autoAdjust="0"/>
  </p:normalViewPr>
  <p:slideViewPr>
    <p:cSldViewPr>
      <p:cViewPr>
        <p:scale>
          <a:sx n="76" d="100"/>
          <a:sy n="76" d="100"/>
        </p:scale>
        <p:origin x="52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</a:t>
            </a:r>
            <a:r>
              <a:rPr lang="en-US" dirty="0" err="1"/>
              <a:t>Minard</a:t>
            </a:r>
            <a:r>
              <a:rPr lang="en-US" baseline="0" dirty="0"/>
              <a:t> eighteen twelve march of </a:t>
            </a:r>
            <a:r>
              <a:rPr lang="en-US" baseline="0" dirty="0" err="1"/>
              <a:t>Naplean</a:t>
            </a:r>
            <a:endParaRPr lang="en-US" baseline="0" dirty="0"/>
          </a:p>
          <a:p>
            <a:r>
              <a:rPr lang="en-US" baseline="0" dirty="0" err="1"/>
              <a:t>Tufte</a:t>
            </a:r>
            <a:r>
              <a:rPr lang="en-US" baseline="0" dirty="0"/>
              <a:t> “</a:t>
            </a:r>
            <a:r>
              <a:rPr lang="en-US" dirty="0"/>
              <a:t>best statistical graphic ever drawn”</a:t>
            </a:r>
            <a:endParaRPr lang="en-US" baseline="0" dirty="0"/>
          </a:p>
          <a:p>
            <a:r>
              <a:rPr lang="en-US" dirty="0"/>
              <a:t>Start</a:t>
            </a:r>
            <a:r>
              <a:rPr lang="en-US" baseline="0" dirty="0"/>
              <a:t> </a:t>
            </a:r>
            <a:r>
              <a:rPr lang="en-US" dirty="0"/>
              <a:t>Polish-Russian border, the thick band shows the size of the army at each position. </a:t>
            </a:r>
          </a:p>
          <a:p>
            <a:r>
              <a:rPr lang="en-US" dirty="0"/>
              <a:t>retreat from Moscow in the bitterly cold winter is depicted by the dark lower band, </a:t>
            </a:r>
          </a:p>
          <a:p>
            <a:r>
              <a:rPr lang="en-US" dirty="0"/>
              <a:t>which is tied to temperature and time scales.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61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</a:t>
            </a:r>
            <a:r>
              <a:rPr lang="en-US" baseline="0" dirty="0"/>
              <a:t> some notable possible exceptions such as a social tool where the exploration and presentation are co-</a:t>
            </a:r>
            <a:r>
              <a:rPr lang="en-US" baseline="0" dirty="0" err="1"/>
              <a:t>occuring</a:t>
            </a:r>
            <a:r>
              <a:rPr lang="en-US" baseline="0" dirty="0"/>
              <a:t>, but even then you can bet that there were visualizations for analysis before making choices around the social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science stories as a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process of analysis there are bumps along the way as we’ve learned.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4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amsantac.co</a:t>
            </a:r>
            <a:r>
              <a:rPr lang="en-US" dirty="0"/>
              <a:t>/images/2016-06-29-reproducibility-arcpy-jupyter-notebook-r-fig-8.jpg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60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Several genres. These include.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self directed.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dirty="0">
                <a:solidFill>
                  <a:srgbClr val="FFFFFF"/>
                </a:solidFill>
              </a:rPr>
              <a:t>http://</a:t>
            </a:r>
            <a:r>
              <a:rPr lang="en-US" dirty="0" err="1">
                <a:solidFill>
                  <a:srgbClr val="FFFFFF"/>
                </a:solidFill>
              </a:rPr>
              <a:t>www.ancient-origins.net</a:t>
            </a:r>
            <a:r>
              <a:rPr lang="en-US" dirty="0">
                <a:solidFill>
                  <a:srgbClr val="FFFFFF"/>
                </a:solidFill>
              </a:rPr>
              <a:t>/myths-legends/story-ragnarok-and-apocalypse-001352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faculty.washington.edu</a:t>
            </a:r>
            <a:r>
              <a:rPr lang="en-US" dirty="0"/>
              <a:t>/</a:t>
            </a:r>
            <a:r>
              <a:rPr lang="en-US" dirty="0" err="1"/>
              <a:t>jhullman</a:t>
            </a:r>
            <a:r>
              <a:rPr lang="en-US" dirty="0"/>
              <a:t>/</a:t>
            </a:r>
            <a:r>
              <a:rPr lang="en-US" dirty="0" err="1"/>
              <a:t>vis_rhetoric.pdf</a:t>
            </a:r>
            <a:endParaRPr lang="en-US" dirty="0"/>
          </a:p>
          <a:p>
            <a:r>
              <a:rPr lang="en-US" dirty="0"/>
              <a:t>Visualization Rhetoric: Framing Effects in Narrative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7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76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Bios for authorship can</a:t>
            </a:r>
            <a:r>
              <a:rPr lang="en-US" baseline="0" dirty="0"/>
              <a:t> </a:t>
            </a:r>
            <a:r>
              <a:rPr lang="en-US" dirty="0"/>
              <a:t>provide</a:t>
            </a:r>
            <a:r>
              <a:rPr lang="en-US" baseline="0" dirty="0"/>
              <a:t> further info about the designer and give context for possible bias that might have arisen. </a:t>
            </a:r>
          </a:p>
          <a:p>
            <a:r>
              <a:rPr lang="en-US" baseline="0" dirty="0"/>
              <a:t>Original data </a:t>
            </a:r>
            <a:r>
              <a:rPr lang="en-US" baseline="0"/>
              <a:t>story tellers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2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an interactive version that actually doesn’t do as good a</a:t>
            </a:r>
            <a:r>
              <a:rPr lang="en-US" baseline="0" dirty="0"/>
              <a:t> job of highlighting. Technology and having greater amount of ways of updating, showing, and interacting with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2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</a:t>
            </a:r>
            <a:r>
              <a:rPr lang="en-US" baseline="0" dirty="0"/>
              <a:t> story sheets in Tableau</a:t>
            </a:r>
          </a:p>
          <a:p>
            <a:r>
              <a:rPr lang="en-US" baseline="0" dirty="0"/>
              <a:t>Many narratives with an start middle and end</a:t>
            </a:r>
          </a:p>
          <a:p>
            <a:r>
              <a:rPr lang="en-US" baseline="0" dirty="0"/>
              <a:t>Provides an overview in the past 35 years</a:t>
            </a:r>
          </a:p>
          <a:p>
            <a:r>
              <a:rPr lang="en-US" baseline="0" dirty="0"/>
              <a:t>Different events including seat belt laws to discuss impact (or lack </a:t>
            </a:r>
            <a:r>
              <a:rPr lang="en-US" baseline="0" dirty="0" err="1"/>
              <a:t>theeof</a:t>
            </a:r>
            <a:r>
              <a:rPr lang="en-US" baseline="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0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1973 only a handful have reached the top of the tennis rankings</a:t>
            </a:r>
          </a:p>
          <a:p>
            <a:r>
              <a:rPr lang="en-US" dirty="0"/>
              <a:t>Early 1980s had to borrow computer</a:t>
            </a:r>
            <a:r>
              <a:rPr lang="en-US" baseline="0" dirty="0"/>
              <a:t> time for ranking, sometimes didn’t work so gaps</a:t>
            </a:r>
          </a:p>
          <a:p>
            <a:r>
              <a:rPr lang="en-US" baseline="0" dirty="0"/>
              <a:t>Single page story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“Visualization researchers often tacitly assume that the tools used for analysis are usable for presentation just as well as for their original purpose. We believe that to be a very limiting assumption.” Robert </a:t>
            </a:r>
            <a:r>
              <a:rPr lang="en-US" dirty="0" err="1"/>
              <a:t>Kosera</a:t>
            </a:r>
            <a:r>
              <a:rPr lang="en-US" dirty="0"/>
              <a:t> and Jock </a:t>
            </a:r>
            <a:r>
              <a:rPr lang="en-US" dirty="0" err="1"/>
              <a:t>Mackinlay</a:t>
            </a:r>
            <a:r>
              <a:rPr lang="en-US" dirty="0"/>
              <a:t> of Tableau research.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dataplusscience.com</a:t>
            </a:r>
            <a:r>
              <a:rPr lang="en-US" dirty="0"/>
              <a:t>/files/Kosara_Computer_2013.pdf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</a:t>
            </a:r>
            <a:r>
              <a:rPr lang="en-US" baseline="0" dirty="0"/>
              <a:t> for analysis inform presentation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dataplusscience.com</a:t>
            </a:r>
            <a:r>
              <a:rPr lang="en-US" dirty="0"/>
              <a:t>/files/Kosara_Computer_2013.pdf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Think back to visualization supporting insights/ tasks – insights for who and when? Have the insights for you as the data scientist and analyst and then communicating those to a broader audience.  MIRKO LORENZ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1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baseline="0" dirty="0"/>
              <a:t> an </a:t>
            </a:r>
            <a:r>
              <a:rPr lang="en-US" baseline="0" dirty="0" err="1"/>
              <a:t>opensource</a:t>
            </a:r>
            <a:r>
              <a:rPr lang="en-US" baseline="0" dirty="0"/>
              <a:t> library in 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31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</a:t>
            </a:r>
            <a:r>
              <a:rPr lang="en-US" dirty="0" err="1"/>
              <a:t>overlayed</a:t>
            </a:r>
            <a:r>
              <a:rPr lang="en-US" dirty="0"/>
              <a:t> on graphic</a:t>
            </a:r>
            <a:r>
              <a:rPr lang="en-US" baseline="0" dirty="0"/>
              <a:t> of how visualization you create for analysis are different than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wrapper.de" TargetMode="External"/><Relationship Id="rId4" Type="http://schemas.openxmlformats.org/officeDocument/2006/relationships/hyperlink" Target="https://github.com/datawrapp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int.fm/papers/2007-sense.us-CHI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rtfolio.cpl.co.uk/CIBSE/201505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umangeo.github.io/leaflet-dvf/examples/html/minar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Visual Storytelling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2-02 at 3.13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5" b="1221"/>
          <a:stretch/>
        </p:blipFill>
        <p:spPr>
          <a:xfrm>
            <a:off x="609600" y="990600"/>
            <a:ext cx="7979309" cy="4126195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199209" y="5562600"/>
            <a:ext cx="33539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https://github.com/datawrapper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https://www.datawrapper.de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0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2-02 at 2.46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67444"/>
            <a:ext cx="6395602" cy="3247356"/>
          </a:xfrm>
          <a:prstGeom prst="rect">
            <a:avLst/>
          </a:prstGeom>
          <a:ln>
            <a:solidFill>
              <a:srgbClr val="40404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3913" y="6271736"/>
            <a:ext cx="7495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Histogram:http</a:t>
            </a:r>
            <a:r>
              <a:rPr lang="en-US" sz="1400" dirty="0"/>
              <a:t>://</a:t>
            </a:r>
            <a:r>
              <a:rPr lang="en-US" sz="1400" dirty="0" err="1"/>
              <a:t>motls.blogspot.com</a:t>
            </a:r>
            <a:r>
              <a:rPr lang="en-US" sz="1400" dirty="0"/>
              <a:t>/2011/09/</a:t>
            </a:r>
            <a:r>
              <a:rPr lang="en-US" sz="1400" dirty="0" err="1"/>
              <a:t>austin</a:t>
            </a:r>
            <a:r>
              <a:rPr lang="en-US" sz="1400" dirty="0"/>
              <a:t>-</a:t>
            </a:r>
            <a:r>
              <a:rPr lang="en-US" sz="1400" dirty="0" err="1"/>
              <a:t>texas</a:t>
            </a:r>
            <a:r>
              <a:rPr lang="en-US" sz="1400" dirty="0"/>
              <a:t>-all-daily-trends-</a:t>
            </a:r>
            <a:r>
              <a:rPr lang="en-US" sz="1400" dirty="0" err="1"/>
              <a:t>since.html</a:t>
            </a:r>
            <a:endParaRPr lang="en-US" sz="1400" dirty="0"/>
          </a:p>
          <a:p>
            <a:r>
              <a:rPr lang="en-US" sz="1400" dirty="0"/>
              <a:t>Austin Temp. Chart: https://blog.modeanalytics.com/images/post-images/viz-libraries-04.png</a:t>
            </a:r>
          </a:p>
          <a:p>
            <a:endParaRPr lang="en-US" sz="1400" dirty="0"/>
          </a:p>
        </p:txBody>
      </p:sp>
      <p:pic>
        <p:nvPicPr>
          <p:cNvPr id="2" name="Picture 1" descr="Screen Shot 2017-02-02 at 2.58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5" y="2819400"/>
            <a:ext cx="3092355" cy="194112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1814756" y="4953000"/>
            <a:ext cx="5881444" cy="45463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7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Collaborative Analysis/Stories</a:t>
            </a:r>
          </a:p>
        </p:txBody>
      </p:sp>
      <p:pic>
        <p:nvPicPr>
          <p:cNvPr id="4" name="Picture 3" descr="Screen Shot 2017-01-20 at 10.38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502"/>
            <a:ext cx="9144000" cy="5697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3039" y="6288198"/>
            <a:ext cx="36728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http://hint.fm/papers/2007-sense.us-CHI.pdf</a:t>
            </a:r>
            <a:endParaRPr lang="en-US" sz="1400" dirty="0"/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61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0" y="838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Communicate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ea typeface="Bebas Neue" charset="0"/>
                <a:cs typeface="Bebas Neue" charset="0"/>
              </a:rPr>
              <a:t>a Process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52400" y="2103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8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Processes are messy!</a:t>
            </a:r>
          </a:p>
        </p:txBody>
      </p:sp>
      <p:pic>
        <p:nvPicPr>
          <p:cNvPr id="5" name="Picture 4" descr="Screen Shot 2017-01-20 at 11.44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84101"/>
            <a:ext cx="13030709" cy="1573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6474023"/>
            <a:ext cx="564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Code Image Source:  http://</a:t>
            </a:r>
            <a:r>
              <a:rPr lang="en-US" sz="1400" dirty="0" err="1"/>
              <a:t>etetoolkit.org</a:t>
            </a:r>
            <a:r>
              <a:rPr lang="en-US" sz="1400" dirty="0"/>
              <a:t>/static/</a:t>
            </a:r>
            <a:r>
              <a:rPr lang="en-US" sz="1400" dirty="0" err="1"/>
              <a:t>img</a:t>
            </a:r>
            <a:r>
              <a:rPr lang="en-US" sz="1400" dirty="0"/>
              <a:t>/</a:t>
            </a:r>
            <a:r>
              <a:rPr lang="en-US" sz="1400" dirty="0" err="1"/>
              <a:t>notebook.alg.png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336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pic>
        <p:nvPicPr>
          <p:cNvPr id="5" name="Picture 4" descr="Screen Shot 2017-01-20 at 11.4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90" y="1371600"/>
            <a:ext cx="6372910" cy="5105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477000"/>
            <a:ext cx="8347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amsantac.co</a:t>
            </a:r>
            <a:r>
              <a:rPr lang="en-US" sz="1400" dirty="0"/>
              <a:t>/images/2016-06-29-reproducibility-arcpy-jupyter-notebook-r-fig-8.jpg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0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0" y="1219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Communicate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the Findings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52400" y="2103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3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ansRoslingV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382389"/>
            <a:ext cx="11506200" cy="647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248400"/>
            <a:ext cx="483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ichef.bbci.co.uk</a:t>
            </a:r>
            <a:r>
              <a:rPr lang="en-US" sz="1400" dirty="0">
                <a:solidFill>
                  <a:srgbClr val="FFFFFF"/>
                </a:solidFill>
              </a:rPr>
              <a:t>/images/</a:t>
            </a:r>
            <a:r>
              <a:rPr lang="en-US" sz="1400" dirty="0" err="1">
                <a:solidFill>
                  <a:srgbClr val="FFFFFF"/>
                </a:solidFill>
              </a:rPr>
              <a:t>ic</a:t>
            </a:r>
            <a:r>
              <a:rPr lang="en-US" sz="1400" dirty="0">
                <a:solidFill>
                  <a:srgbClr val="FFFFFF"/>
                </a:solidFill>
              </a:rPr>
              <a:t>/1920x1080/p02c35nh.jpg</a:t>
            </a:r>
          </a:p>
        </p:txBody>
      </p:sp>
    </p:spTree>
    <p:extLst>
      <p:ext uri="{BB962C8B-B14F-4D97-AF65-F5344CB8AC3E}">
        <p14:creationId xmlns:p14="http://schemas.microsoft.com/office/powerpoint/2010/main" val="1373470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Who/what is presenting?</a:t>
            </a:r>
          </a:p>
          <a:p>
            <a:r>
              <a:rPr lang="en-US" dirty="0"/>
              <a:t>Who is the audience?</a:t>
            </a:r>
          </a:p>
          <a:p>
            <a:r>
              <a:rPr lang="en-US" dirty="0"/>
              <a:t>What are the affordances for the presentation?</a:t>
            </a:r>
          </a:p>
          <a:p>
            <a:r>
              <a:rPr lang="en-US" dirty="0"/>
              <a:t>How might the story get passed along?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610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gnarok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600" y="304800"/>
            <a:ext cx="11235600" cy="713460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219200" y="11430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rgbClr val="FFFFFF"/>
                </a:solidFill>
                <a:ea typeface="Bebas Neue" charset="0"/>
                <a:cs typeface="Bebas Neue" charset="0"/>
              </a:rPr>
              <a:t>Changing Stories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2400" y="6564868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Source: http://</a:t>
            </a:r>
            <a:r>
              <a:rPr lang="en-US" dirty="0" err="1">
                <a:solidFill>
                  <a:srgbClr val="FFFFFF"/>
                </a:solidFill>
              </a:rPr>
              <a:t>www.ancient-origins.net</a:t>
            </a:r>
            <a:r>
              <a:rPr lang="en-US" dirty="0">
                <a:solidFill>
                  <a:srgbClr val="FFFFFF"/>
                </a:solidFill>
              </a:rPr>
              <a:t>/myths-legends/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9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2-01 at 3.06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504"/>
            <a:ext cx="9144000" cy="43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Citing and or/linking:</a:t>
            </a:r>
          </a:p>
          <a:p>
            <a:pPr marL="0" indent="0">
              <a:buNone/>
            </a:pPr>
            <a:r>
              <a:rPr lang="en-US" dirty="0"/>
              <a:t>- Data sources </a:t>
            </a:r>
          </a:p>
          <a:p>
            <a:pPr marL="0" indent="0">
              <a:buNone/>
            </a:pPr>
            <a:r>
              <a:rPr lang="en-US" dirty="0"/>
              <a:t>- Methodological choices and relevant facts </a:t>
            </a:r>
          </a:p>
          <a:p>
            <a:pPr marL="0" indent="0">
              <a:buNone/>
            </a:pPr>
            <a:r>
              <a:rPr lang="en-US" dirty="0"/>
              <a:t>Annotating exceptions and corrections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200" dirty="0"/>
              <a:t>(</a:t>
            </a:r>
            <a:r>
              <a:rPr lang="en-US" sz="2200" dirty="0" err="1"/>
              <a:t>Hullman</a:t>
            </a:r>
            <a:r>
              <a:rPr lang="en-US" sz="2200" dirty="0"/>
              <a:t> &amp; </a:t>
            </a:r>
            <a:r>
              <a:rPr lang="en-US" sz="2200" dirty="0" err="1"/>
              <a:t>Diakopoulos</a:t>
            </a:r>
            <a:r>
              <a:rPr lang="en-US" sz="2200" dirty="0"/>
              <a:t>, 2011) 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96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Visually (e.g., error bars), </a:t>
            </a:r>
          </a:p>
          <a:p>
            <a:pPr marL="0" indent="0">
              <a:buNone/>
            </a:pPr>
            <a:r>
              <a:rPr lang="en-US" dirty="0"/>
              <a:t>OR textually by describing:</a:t>
            </a:r>
          </a:p>
          <a:p>
            <a:r>
              <a:rPr lang="en-US" dirty="0"/>
              <a:t>Inferential limits</a:t>
            </a:r>
          </a:p>
          <a:p>
            <a:r>
              <a:rPr lang="en-US" dirty="0"/>
              <a:t>Forecast annotations</a:t>
            </a:r>
          </a:p>
          <a:p>
            <a:r>
              <a:rPr lang="en-US" dirty="0"/>
              <a:t>Extrapolated data points (labels)</a:t>
            </a:r>
          </a:p>
          <a:p>
            <a:r>
              <a:rPr lang="en-US" dirty="0"/>
              <a:t>Doubt regarding possible conclusions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200" dirty="0"/>
              <a:t>(</a:t>
            </a:r>
            <a:r>
              <a:rPr lang="en-US" sz="2200" dirty="0" err="1"/>
              <a:t>Hullman</a:t>
            </a:r>
            <a:r>
              <a:rPr lang="en-US" sz="2200" dirty="0"/>
              <a:t> &amp; </a:t>
            </a:r>
            <a:r>
              <a:rPr lang="en-US" sz="2200" dirty="0" err="1"/>
              <a:t>Diakopoulos</a:t>
            </a:r>
            <a:r>
              <a:rPr lang="en-US" sz="2200" dirty="0"/>
              <a:t>, 2011) </a:t>
            </a: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12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Storyteller</a:t>
            </a:r>
          </a:p>
        </p:txBody>
      </p:sp>
      <p:pic>
        <p:nvPicPr>
          <p:cNvPr id="6" name="Picture 5" descr="Screen Shot 2017-01-20 at 12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00" y="1772927"/>
            <a:ext cx="4605867" cy="32059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92307" y="1752012"/>
            <a:ext cx="3673707" cy="10673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70068" y="5271390"/>
            <a:ext cx="5689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Image Source </a:t>
            </a:r>
            <a:r>
              <a:rPr lang="en-US" sz="1400" dirty="0">
                <a:solidFill>
                  <a:srgbClr val="595959"/>
                </a:solidFill>
                <a:hlinkClick r:id="rId4"/>
              </a:rPr>
              <a:t>http://portfolio.cpl.co.uk/CIBSE/201505/</a:t>
            </a:r>
            <a:r>
              <a:rPr lang="en-US" sz="1400" dirty="0">
                <a:solidFill>
                  <a:srgbClr val="595959"/>
                </a:solidFill>
              </a:rPr>
              <a:t>profile-</a:t>
            </a:r>
            <a:r>
              <a:rPr lang="en-US" sz="1400" dirty="0" err="1">
                <a:solidFill>
                  <a:srgbClr val="595959"/>
                </a:solidFill>
              </a:rPr>
              <a:t>florence</a:t>
            </a:r>
            <a:r>
              <a:rPr lang="en-US" sz="1400" dirty="0">
                <a:solidFill>
                  <a:srgbClr val="595959"/>
                </a:solidFill>
              </a:rPr>
              <a:t>-nightingale/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228600" y="4172023"/>
            <a:ext cx="3621067" cy="9339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95959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568" y="1630951"/>
            <a:ext cx="7315200" cy="3962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0 at 10.20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1118"/>
            <a:ext cx="9195615" cy="3976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019800"/>
            <a:ext cx="5339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http://humangeo.github.io/leaflet-dvf/examples/html/minard.html#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1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8" y="457200"/>
            <a:ext cx="8500533" cy="579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6325057"/>
            <a:ext cx="563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onlinehelp.tableau.com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/current/pro/desktop/en-us/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stories.html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9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0 at 9.1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920"/>
            <a:ext cx="9255202" cy="5487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25624"/>
            <a:ext cx="93251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http://www.swissinfo.ch/eng/who-is-the-best-_the-complete-history-of-every-no--1-tennis-player/42274984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4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300" dirty="0"/>
              <a:t>“It’s more common NOT to publish than to publish.</a:t>
            </a:r>
            <a:r>
              <a:rPr lang="en-US" sz="4000" dirty="0"/>
              <a:t>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/>
              <a:t>Sarah Cohen, </a:t>
            </a:r>
            <a:r>
              <a:rPr lang="en-US" sz="1800" i="1" dirty="0"/>
              <a:t>editor of </a:t>
            </a:r>
            <a:r>
              <a:rPr lang="en-US" sz="1800" dirty="0"/>
              <a:t>New York Times </a:t>
            </a:r>
            <a:r>
              <a:rPr lang="en-US" sz="1800" i="1" dirty="0"/>
              <a:t>computer-assisted reporting team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23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Tools for analysis </a:t>
            </a:r>
          </a:p>
          <a:p>
            <a:pPr marL="0" indent="0" algn="ctr">
              <a:buNone/>
            </a:pPr>
            <a:r>
              <a:rPr lang="en-US" sz="4000" dirty="0"/>
              <a:t>=</a:t>
            </a:r>
          </a:p>
          <a:p>
            <a:pPr marL="0" indent="0" algn="ctr">
              <a:buNone/>
            </a:pPr>
            <a:r>
              <a:rPr lang="en-US" sz="4000" dirty="0"/>
              <a:t>Tools for 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9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Tools for analysis </a:t>
            </a:r>
          </a:p>
          <a:p>
            <a:pPr marL="0" indent="0" algn="ctr">
              <a:buNone/>
            </a:pPr>
            <a:r>
              <a:rPr lang="en-US" sz="4000" dirty="0"/>
              <a:t>=&gt;</a:t>
            </a:r>
          </a:p>
          <a:p>
            <a:pPr marL="0" indent="0" algn="ctr">
              <a:buNone/>
            </a:pPr>
            <a:r>
              <a:rPr lang="en-US" sz="4000" dirty="0"/>
              <a:t>Tools for presentation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9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2" name="Picture 1" descr="Screen Shot 2017-02-02 at 2.21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0589"/>
            <a:ext cx="8382000" cy="608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802</Words>
  <Application>Microsoft Office PowerPoint</Application>
  <PresentationFormat>On-screen Show (4:3)</PresentationFormat>
  <Paragraphs>121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Bebas Neue</vt:lpstr>
      <vt:lpstr>Calibri</vt:lpstr>
      <vt:lpstr>Office Theme</vt:lpstr>
      <vt:lpstr>Custom Design</vt:lpstr>
      <vt:lpstr>Visual Storytelling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Collaborative Analysis/Stories</vt:lpstr>
      <vt:lpstr>PowerPoint Presentation</vt:lpstr>
      <vt:lpstr>PowerPoint Presentation</vt:lpstr>
      <vt:lpstr>Reproducibility</vt:lpstr>
      <vt:lpstr>PowerPoint Presentation</vt:lpstr>
      <vt:lpstr>PowerPoint Presentation</vt:lpstr>
      <vt:lpstr>PowerPoint Presentation</vt:lpstr>
      <vt:lpstr>PowerPoint Presentation</vt:lpstr>
      <vt:lpstr>Data Provenance</vt:lpstr>
      <vt:lpstr>Representing Uncertainty</vt:lpstr>
      <vt:lpstr>The Storyteller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128</cp:revision>
  <dcterms:created xsi:type="dcterms:W3CDTF">2016-03-21T14:12:59Z</dcterms:created>
  <dcterms:modified xsi:type="dcterms:W3CDTF">2017-02-03T00:27:16Z</dcterms:modified>
</cp:coreProperties>
</file>